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26"/>
  </p:notesMasterIdLst>
  <p:sldIdLst>
    <p:sldId id="256" r:id="rId2"/>
    <p:sldId id="267" r:id="rId3"/>
    <p:sldId id="259" r:id="rId4"/>
    <p:sldId id="258" r:id="rId5"/>
    <p:sldId id="268" r:id="rId6"/>
    <p:sldId id="276" r:id="rId7"/>
    <p:sldId id="282" r:id="rId8"/>
    <p:sldId id="278" r:id="rId9"/>
    <p:sldId id="279" r:id="rId10"/>
    <p:sldId id="269" r:id="rId11"/>
    <p:sldId id="273" r:id="rId12"/>
    <p:sldId id="272" r:id="rId13"/>
    <p:sldId id="274" r:id="rId14"/>
    <p:sldId id="264" r:id="rId15"/>
    <p:sldId id="285" r:id="rId16"/>
    <p:sldId id="280" r:id="rId17"/>
    <p:sldId id="283" r:id="rId18"/>
    <p:sldId id="284" r:id="rId19"/>
    <p:sldId id="271" r:id="rId20"/>
    <p:sldId id="281" r:id="rId21"/>
    <p:sldId id="263" r:id="rId22"/>
    <p:sldId id="265" r:id="rId23"/>
    <p:sldId id="26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D"/>
    <a:srgbClr val="F8F8FA"/>
    <a:srgbClr val="282A29"/>
    <a:srgbClr val="3F3C3F"/>
    <a:srgbClr val="555456"/>
    <a:srgbClr val="0372E7"/>
    <a:srgbClr val="006BDD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7709"/>
  </p:normalViewPr>
  <p:slideViewPr>
    <p:cSldViewPr snapToGrid="0" snapToObjects="1">
      <p:cViewPr varScale="1">
        <p:scale>
          <a:sx n="90" d="100"/>
          <a:sy n="90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2E230-6DFA-C447-9ACC-26994660F4B0}" type="datetimeFigureOut">
              <a:rPr lang="en-GB" smtClean="0"/>
              <a:t>31/01/2019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383DE-69EF-9740-A8E3-1F3A3C8244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501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383DE-69EF-9740-A8E3-1F3A3C8244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55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383DE-69EF-9740-A8E3-1F3A3C82445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0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about Racism/Sexism and why I am doing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383DE-69EF-9740-A8E3-1F3A3C82445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01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383DE-69EF-9740-A8E3-1F3A3C82445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66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383DE-69EF-9740-A8E3-1F3A3C82445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5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383DE-69EF-9740-A8E3-1F3A3C82445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461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6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61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48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70" y="733868"/>
            <a:ext cx="9603275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8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09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643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1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51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34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47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892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74" y="483907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820" y="200255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A2F0-238E-7F48-B02E-62A084434BD0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F8E01BC-ECDD-194E-B4EF-08EE9119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8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floq.com/read/what-everyone-should-know-about-machine-learning/3465" TargetMode="External"/><Relationship Id="rId2" Type="http://schemas.openxmlformats.org/officeDocument/2006/relationships/hyperlink" Target="https://www.pexels.com/royalty-free-imag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freecodecamp.org/want-to-know-how-deep-learning-works-heres-a-quick-guide-for-everyone-1aedeca8807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13F6-4E26-A044-81D7-7BE589C8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006" y="698453"/>
            <a:ext cx="12077457" cy="3861558"/>
          </a:xfrm>
        </p:spPr>
        <p:txBody>
          <a:bodyPr anchor="ctr">
            <a:noAutofit/>
          </a:bodyPr>
          <a:lstStyle/>
          <a:p>
            <a:r>
              <a:rPr lang="en-US" sz="4000" dirty="0"/>
              <a:t>Using Machine Learning and Deep Learning for the Detection of Cyberbullying in Messages.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1D75B-F1E7-ED44-9A16-22B83EB1A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2315" y="1981547"/>
            <a:ext cx="2727369" cy="3861558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Jack Leyland</a:t>
            </a: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1</a:t>
            </a:r>
            <a:r>
              <a:rPr lang="en-US" sz="2000" baseline="30000" dirty="0">
                <a:solidFill>
                  <a:sysClr val="windowText" lastClr="000000"/>
                </a:solidFill>
              </a:rPr>
              <a:t>st</a:t>
            </a:r>
            <a:r>
              <a:rPr lang="en-US" sz="2000" dirty="0">
                <a:solidFill>
                  <a:sysClr val="windowText" lastClr="000000"/>
                </a:solidFill>
              </a:rPr>
              <a:t> February 2019</a:t>
            </a:r>
          </a:p>
        </p:txBody>
      </p:sp>
    </p:spTree>
    <p:extLst>
      <p:ext uri="{BB962C8B-B14F-4D97-AF65-F5344CB8AC3E}">
        <p14:creationId xmlns:p14="http://schemas.microsoft.com/office/powerpoint/2010/main" val="82233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3B6D27-AF27-A24E-94C0-C47F28080A2E}"/>
              </a:ext>
            </a:extLst>
          </p:cNvPr>
          <p:cNvCxnSpPr>
            <a:cxnSpLocks/>
          </p:cNvCxnSpPr>
          <p:nvPr/>
        </p:nvCxnSpPr>
        <p:spPr>
          <a:xfrm>
            <a:off x="10123000" y="975921"/>
            <a:ext cx="0" cy="166622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6BBD6EC-473B-EE4C-AE85-8F441A0C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FA612-D4CD-934A-AC19-57AE30DEC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670751"/>
            <a:ext cx="108576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Traditional Machine Learning methods</a:t>
            </a:r>
          </a:p>
          <a:p>
            <a:r>
              <a:rPr lang="en-GB" sz="2400" dirty="0"/>
              <a:t>Reynolds and </a:t>
            </a:r>
            <a:r>
              <a:rPr lang="en-GB" sz="2400" dirty="0" err="1"/>
              <a:t>Kontostathis</a:t>
            </a:r>
            <a:r>
              <a:rPr lang="en-GB" sz="2400" dirty="0"/>
              <a:t> (2011)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 67.4% recall </a:t>
            </a:r>
          </a:p>
          <a:p>
            <a:r>
              <a:rPr lang="en-GB" sz="2400" dirty="0" err="1"/>
              <a:t>Bastidas</a:t>
            </a:r>
            <a:r>
              <a:rPr lang="en-GB" sz="2400" dirty="0"/>
              <a:t> et. al (2016)		      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	  71.0% recall   and   80% precision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2400" b="1" dirty="0"/>
              <a:t>Deep Learning methods</a:t>
            </a:r>
          </a:p>
          <a:p>
            <a:r>
              <a:rPr lang="en-GB" sz="2400" dirty="0" err="1"/>
              <a:t>Badjatiya</a:t>
            </a:r>
            <a:r>
              <a:rPr lang="en-GB" sz="2400" dirty="0"/>
              <a:t> et. al (2017) 		      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 93.0% recall      93.0% precision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832A62-8233-F947-8520-538ADCED7013}"/>
              </a:ext>
            </a:extLst>
          </p:cNvPr>
          <p:cNvCxnSpPr>
            <a:cxnSpLocks/>
          </p:cNvCxnSpPr>
          <p:nvPr/>
        </p:nvCxnSpPr>
        <p:spPr>
          <a:xfrm flipV="1">
            <a:off x="10146781" y="4893726"/>
            <a:ext cx="0" cy="7511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27E97F-4B45-C94E-A8B1-FB5263127405}"/>
              </a:ext>
            </a:extLst>
          </p:cNvPr>
          <p:cNvSpPr txBox="1"/>
          <p:nvPr/>
        </p:nvSpPr>
        <p:spPr>
          <a:xfrm>
            <a:off x="7128921" y="5498869"/>
            <a:ext cx="4108940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State of the art! But….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22932-45FA-CB45-8979-5EE6ADFA38F3}"/>
              </a:ext>
            </a:extLst>
          </p:cNvPr>
          <p:cNvSpPr txBox="1"/>
          <p:nvPr/>
        </p:nvSpPr>
        <p:spPr>
          <a:xfrm>
            <a:off x="5092262" y="565602"/>
            <a:ext cx="6790584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Machine Learning &gt;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0078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F443-595C-5E4C-8FD4-120402053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989" y="315448"/>
            <a:ext cx="4366135" cy="1049235"/>
          </a:xfrm>
        </p:spPr>
        <p:txBody>
          <a:bodyPr/>
          <a:lstStyle/>
          <a:p>
            <a:r>
              <a:rPr lang="en-GB" dirty="0"/>
              <a:t>My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8F350-37B5-2948-879D-2A88C7C93373}"/>
              </a:ext>
            </a:extLst>
          </p:cNvPr>
          <p:cNvSpPr txBox="1"/>
          <p:nvPr/>
        </p:nvSpPr>
        <p:spPr>
          <a:xfrm>
            <a:off x="619097" y="957637"/>
            <a:ext cx="332588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1. Search for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3382A-EB34-974C-9459-39883A75693E}"/>
              </a:ext>
            </a:extLst>
          </p:cNvPr>
          <p:cNvSpPr txBox="1"/>
          <p:nvPr/>
        </p:nvSpPr>
        <p:spPr>
          <a:xfrm>
            <a:off x="858597" y="2148342"/>
            <a:ext cx="284688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2. Clean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E1C27-CF64-6945-B656-C90E7BE6B4DA}"/>
              </a:ext>
            </a:extLst>
          </p:cNvPr>
          <p:cNvSpPr txBox="1"/>
          <p:nvPr/>
        </p:nvSpPr>
        <p:spPr>
          <a:xfrm>
            <a:off x="677743" y="3198964"/>
            <a:ext cx="320859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3.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62FA7-AB61-604B-B2BE-E2FB5636C581}"/>
              </a:ext>
            </a:extLst>
          </p:cNvPr>
          <p:cNvSpPr txBox="1"/>
          <p:nvPr/>
        </p:nvSpPr>
        <p:spPr>
          <a:xfrm>
            <a:off x="922304" y="4223607"/>
            <a:ext cx="2719468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4. Deep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F348F-940A-FF41-B74C-98248C5B0558}"/>
              </a:ext>
            </a:extLst>
          </p:cNvPr>
          <p:cNvSpPr txBox="1"/>
          <p:nvPr/>
        </p:nvSpPr>
        <p:spPr>
          <a:xfrm>
            <a:off x="737788" y="5255583"/>
            <a:ext cx="3092241" cy="461665"/>
          </a:xfrm>
          <a:prstGeom prst="rect">
            <a:avLst/>
          </a:prstGeom>
          <a:solidFill>
            <a:srgbClr val="FF2600">
              <a:alpha val="61176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5. Finishing Touches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89F312-44B8-4649-ACA6-DF7C6852D59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282039" y="1419302"/>
            <a:ext cx="1" cy="729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643177-44E8-D54C-A0C1-F7E8E77DA0F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82039" y="2610007"/>
            <a:ext cx="0" cy="58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C0541E-934E-C548-A963-6E483F322C1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82038" y="3660629"/>
            <a:ext cx="1" cy="562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18B86E-9443-4D40-A769-C8DDE07E412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282038" y="4685272"/>
            <a:ext cx="1871" cy="570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6A71E5-8AC4-774A-9411-A95F00C0D8D8}"/>
              </a:ext>
            </a:extLst>
          </p:cNvPr>
          <p:cNvSpPr txBox="1"/>
          <p:nvPr/>
        </p:nvSpPr>
        <p:spPr>
          <a:xfrm>
            <a:off x="4352058" y="884671"/>
            <a:ext cx="47708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Open source datasets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Try GitHub, contact researchers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94812-4F7C-B54B-A5E0-5F1CBEC9CFB5}"/>
              </a:ext>
            </a:extLst>
          </p:cNvPr>
          <p:cNvSpPr txBox="1"/>
          <p:nvPr/>
        </p:nvSpPr>
        <p:spPr>
          <a:xfrm>
            <a:off x="4352058" y="1963677"/>
            <a:ext cx="7739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Remove punctuation, repeated letters, hashtags etc.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Make lowercase, </a:t>
            </a:r>
            <a:r>
              <a:rPr lang="en-GB" sz="2200" i="1" dirty="0"/>
              <a:t>spellcheck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68FCCD-3B53-3745-8124-7B424DDABF6C}"/>
              </a:ext>
            </a:extLst>
          </p:cNvPr>
          <p:cNvSpPr txBox="1"/>
          <p:nvPr/>
        </p:nvSpPr>
        <p:spPr>
          <a:xfrm>
            <a:off x="4352058" y="2926349"/>
            <a:ext cx="6162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Feature extraction (TF, TF-IDF, </a:t>
            </a:r>
            <a:r>
              <a:rPr lang="en-GB" sz="2200" dirty="0" err="1"/>
              <a:t>GloVe</a:t>
            </a:r>
            <a:r>
              <a:rPr lang="en-GB" sz="2200" dirty="0"/>
              <a:t>, etc.)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Models (Logistic Regression, SVM, etc.)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2B06E-728D-AD4D-943F-3CCC3DB9D0F2}"/>
              </a:ext>
            </a:extLst>
          </p:cNvPr>
          <p:cNvSpPr txBox="1"/>
          <p:nvPr/>
        </p:nvSpPr>
        <p:spPr>
          <a:xfrm>
            <a:off x="4352058" y="3900442"/>
            <a:ext cx="48349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(Pre-trained) word embeddings</a:t>
            </a:r>
          </a:p>
          <a:p>
            <a:pPr marL="342900" indent="-342900"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Architectures </a:t>
            </a:r>
          </a:p>
          <a:p>
            <a:pPr marL="342900" indent="-342900"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Generalisation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A9D65B-DF51-114C-AC45-61C67D1C9502}"/>
              </a:ext>
            </a:extLst>
          </p:cNvPr>
          <p:cNvSpPr txBox="1"/>
          <p:nvPr/>
        </p:nvSpPr>
        <p:spPr>
          <a:xfrm>
            <a:off x="4352058" y="5078980"/>
            <a:ext cx="6199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26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Final detector that users can interact with</a:t>
            </a:r>
          </a:p>
          <a:p>
            <a:pPr marL="342900" indent="-342900">
              <a:buClr>
                <a:srgbClr val="FF26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Create my own public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8361E0-5687-3343-B41C-3A4841F30004}"/>
              </a:ext>
            </a:extLst>
          </p:cNvPr>
          <p:cNvCxnSpPr/>
          <p:nvPr/>
        </p:nvCxnSpPr>
        <p:spPr>
          <a:xfrm>
            <a:off x="737788" y="3865281"/>
            <a:ext cx="106380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7EFCCA-0BAD-2C46-94D4-679C79F2E7D9}"/>
              </a:ext>
            </a:extLst>
          </p:cNvPr>
          <p:cNvCxnSpPr/>
          <p:nvPr/>
        </p:nvCxnSpPr>
        <p:spPr>
          <a:xfrm>
            <a:off x="737788" y="2838073"/>
            <a:ext cx="106380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B5C3FD-7E64-9840-AFCD-AE5C009D7AAB}"/>
              </a:ext>
            </a:extLst>
          </p:cNvPr>
          <p:cNvCxnSpPr/>
          <p:nvPr/>
        </p:nvCxnSpPr>
        <p:spPr>
          <a:xfrm>
            <a:off x="737788" y="1909343"/>
            <a:ext cx="106380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4D713D-19AC-DA45-82CA-A1DDDFB2535A}"/>
              </a:ext>
            </a:extLst>
          </p:cNvPr>
          <p:cNvCxnSpPr/>
          <p:nvPr/>
        </p:nvCxnSpPr>
        <p:spPr>
          <a:xfrm>
            <a:off x="677743" y="5022906"/>
            <a:ext cx="106380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0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3DC6ED-DE09-FF43-8DAD-7B60ECE70479}"/>
              </a:ext>
            </a:extLst>
          </p:cNvPr>
          <p:cNvGrpSpPr/>
          <p:nvPr/>
        </p:nvGrpSpPr>
        <p:grpSpPr>
          <a:xfrm>
            <a:off x="4254499" y="1177131"/>
            <a:ext cx="7564437" cy="4715669"/>
            <a:chOff x="3270177" y="821531"/>
            <a:chExt cx="8574160" cy="5447113"/>
          </a:xfrm>
        </p:grpSpPr>
        <p:pic>
          <p:nvPicPr>
            <p:cNvPr id="5" name="Picture 4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4D70AFAB-3412-7D47-A31E-D80119843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0177" y="821531"/>
              <a:ext cx="8574160" cy="54471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B0C9A4-6C2C-394A-8459-04C468E5F149}"/>
                </a:ext>
              </a:extLst>
            </p:cNvPr>
            <p:cNvSpPr txBox="1"/>
            <p:nvPr/>
          </p:nvSpPr>
          <p:spPr>
            <a:xfrm>
              <a:off x="3694126" y="5721652"/>
              <a:ext cx="2757488" cy="3021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Generalisation to Twitter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742A32-9BEF-B343-B842-5914691B02C2}"/>
                </a:ext>
              </a:extLst>
            </p:cNvPr>
            <p:cNvCxnSpPr/>
            <p:nvPr/>
          </p:nvCxnSpPr>
          <p:spPr>
            <a:xfrm>
              <a:off x="3694127" y="5956941"/>
              <a:ext cx="2757488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6F4A4A5B-4DCD-2549-9195-3ECCB249BE6D}"/>
              </a:ext>
            </a:extLst>
          </p:cNvPr>
          <p:cNvSpPr/>
          <p:nvPr/>
        </p:nvSpPr>
        <p:spPr>
          <a:xfrm>
            <a:off x="3695700" y="1704522"/>
            <a:ext cx="457200" cy="1533978"/>
          </a:xfrm>
          <a:prstGeom prst="lef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9AF046C-6149-3740-9274-7E2DB7D6B647}"/>
              </a:ext>
            </a:extLst>
          </p:cNvPr>
          <p:cNvSpPr/>
          <p:nvPr/>
        </p:nvSpPr>
        <p:spPr>
          <a:xfrm>
            <a:off x="3695700" y="3252335"/>
            <a:ext cx="457200" cy="1421266"/>
          </a:xfrm>
          <a:prstGeom prst="leftBrac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16D1DBA-AE8A-AC44-BCBE-58370F9EB1F3}"/>
              </a:ext>
            </a:extLst>
          </p:cNvPr>
          <p:cNvSpPr/>
          <p:nvPr/>
        </p:nvSpPr>
        <p:spPr>
          <a:xfrm>
            <a:off x="3695700" y="4742545"/>
            <a:ext cx="457200" cy="1150256"/>
          </a:xfrm>
          <a:prstGeom prst="leftBrac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EC1E9-4E49-6645-8353-E8A20EAA9011}"/>
              </a:ext>
            </a:extLst>
          </p:cNvPr>
          <p:cNvSpPr txBox="1"/>
          <p:nvPr/>
        </p:nvSpPr>
        <p:spPr>
          <a:xfrm>
            <a:off x="352012" y="2002559"/>
            <a:ext cx="3343688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Dataset and </a:t>
            </a:r>
          </a:p>
          <a:p>
            <a:r>
              <a:rPr lang="en-GB" sz="2800" dirty="0"/>
              <a:t>Machine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2DF88-30A7-F342-B9A9-63A2DB4F0646}"/>
              </a:ext>
            </a:extLst>
          </p:cNvPr>
          <p:cNvSpPr txBox="1"/>
          <p:nvPr/>
        </p:nvSpPr>
        <p:spPr>
          <a:xfrm>
            <a:off x="406182" y="3701358"/>
            <a:ext cx="299016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Deep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AF3B89-F8B9-454F-B887-0ED9B42CE9EF}"/>
              </a:ext>
            </a:extLst>
          </p:cNvPr>
          <p:cNvSpPr txBox="1"/>
          <p:nvPr/>
        </p:nvSpPr>
        <p:spPr>
          <a:xfrm>
            <a:off x="371131" y="5042633"/>
            <a:ext cx="3222969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Finishing touches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E90A9AF-57FA-ED45-99DB-74CFEB6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733868"/>
            <a:ext cx="9603275" cy="1049235"/>
          </a:xfrm>
        </p:spPr>
        <p:txBody>
          <a:bodyPr/>
          <a:lstStyle/>
          <a:p>
            <a:r>
              <a:rPr lang="en-GB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00734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F443-595C-5E4C-8FD4-120402053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312" y="303980"/>
            <a:ext cx="5620170" cy="1049235"/>
          </a:xfrm>
        </p:spPr>
        <p:txBody>
          <a:bodyPr/>
          <a:lstStyle/>
          <a:p>
            <a:r>
              <a:rPr lang="en-GB" dirty="0"/>
              <a:t>What I have accomplished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8F350-37B5-2948-879D-2A88C7C93373}"/>
              </a:ext>
            </a:extLst>
          </p:cNvPr>
          <p:cNvSpPr txBox="1"/>
          <p:nvPr/>
        </p:nvSpPr>
        <p:spPr>
          <a:xfrm>
            <a:off x="619097" y="1041460"/>
            <a:ext cx="332588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1. Search for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3382A-EB34-974C-9459-39883A75693E}"/>
              </a:ext>
            </a:extLst>
          </p:cNvPr>
          <p:cNvSpPr txBox="1"/>
          <p:nvPr/>
        </p:nvSpPr>
        <p:spPr>
          <a:xfrm>
            <a:off x="858597" y="2232165"/>
            <a:ext cx="284688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2. Clean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E1C27-CF64-6945-B656-C90E7BE6B4DA}"/>
              </a:ext>
            </a:extLst>
          </p:cNvPr>
          <p:cNvSpPr txBox="1"/>
          <p:nvPr/>
        </p:nvSpPr>
        <p:spPr>
          <a:xfrm>
            <a:off x="677743" y="3282787"/>
            <a:ext cx="320859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3.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62FA7-AB61-604B-B2BE-E2FB5636C581}"/>
              </a:ext>
            </a:extLst>
          </p:cNvPr>
          <p:cNvSpPr txBox="1"/>
          <p:nvPr/>
        </p:nvSpPr>
        <p:spPr>
          <a:xfrm>
            <a:off x="922304" y="4307430"/>
            <a:ext cx="2719468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4. Deep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F348F-940A-FF41-B74C-98248C5B0558}"/>
              </a:ext>
            </a:extLst>
          </p:cNvPr>
          <p:cNvSpPr txBox="1"/>
          <p:nvPr/>
        </p:nvSpPr>
        <p:spPr>
          <a:xfrm>
            <a:off x="737788" y="5339406"/>
            <a:ext cx="3092241" cy="461665"/>
          </a:xfrm>
          <a:prstGeom prst="rect">
            <a:avLst/>
          </a:prstGeom>
          <a:solidFill>
            <a:srgbClr val="FF2600">
              <a:alpha val="61176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5. Finishing Touches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89F312-44B8-4649-ACA6-DF7C6852D59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282039" y="1503125"/>
            <a:ext cx="1" cy="729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643177-44E8-D54C-A0C1-F7E8E77DA0F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82039" y="2693830"/>
            <a:ext cx="0" cy="58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C0541E-934E-C548-A963-6E483F322C1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82038" y="3744452"/>
            <a:ext cx="1" cy="562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18B86E-9443-4D40-A769-C8DDE07E412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282038" y="4769095"/>
            <a:ext cx="1871" cy="570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6A71E5-8AC4-774A-9411-A95F00C0D8D8}"/>
              </a:ext>
            </a:extLst>
          </p:cNvPr>
          <p:cNvSpPr txBox="1"/>
          <p:nvPr/>
        </p:nvSpPr>
        <p:spPr>
          <a:xfrm>
            <a:off x="4352058" y="968494"/>
            <a:ext cx="47708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Open source datasets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Try GitHub, contact researchers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94812-4F7C-B54B-A5E0-5F1CBEC9CFB5}"/>
              </a:ext>
            </a:extLst>
          </p:cNvPr>
          <p:cNvSpPr txBox="1"/>
          <p:nvPr/>
        </p:nvSpPr>
        <p:spPr>
          <a:xfrm>
            <a:off x="4352058" y="2047500"/>
            <a:ext cx="7739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Remove punctuation, repeated letters, hashtags etc.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Make lowercase, </a:t>
            </a:r>
            <a:r>
              <a:rPr lang="en-GB" sz="2200" i="1" dirty="0"/>
              <a:t>spellcheck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68FCCD-3B53-3745-8124-7B424DDABF6C}"/>
              </a:ext>
            </a:extLst>
          </p:cNvPr>
          <p:cNvSpPr txBox="1"/>
          <p:nvPr/>
        </p:nvSpPr>
        <p:spPr>
          <a:xfrm>
            <a:off x="4352058" y="3010172"/>
            <a:ext cx="6162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Feature extraction (TF, TF-IDF, </a:t>
            </a:r>
            <a:r>
              <a:rPr lang="en-GB" sz="2200" dirty="0" err="1"/>
              <a:t>GloVe</a:t>
            </a:r>
            <a:r>
              <a:rPr lang="en-GB" sz="2200" dirty="0"/>
              <a:t>, etc.)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Models (Logistic Regression, SVM, etc.)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2B06E-728D-AD4D-943F-3CCC3DB9D0F2}"/>
              </a:ext>
            </a:extLst>
          </p:cNvPr>
          <p:cNvSpPr txBox="1"/>
          <p:nvPr/>
        </p:nvSpPr>
        <p:spPr>
          <a:xfrm>
            <a:off x="4352058" y="3984265"/>
            <a:ext cx="48349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(Pre-trained) word embeddings</a:t>
            </a:r>
          </a:p>
          <a:p>
            <a:pPr marL="342900" indent="-342900"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Architectures </a:t>
            </a:r>
          </a:p>
          <a:p>
            <a:pPr marL="342900" indent="-342900"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Generalisation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A9D65B-DF51-114C-AC45-61C67D1C9502}"/>
              </a:ext>
            </a:extLst>
          </p:cNvPr>
          <p:cNvSpPr txBox="1"/>
          <p:nvPr/>
        </p:nvSpPr>
        <p:spPr>
          <a:xfrm>
            <a:off x="4352058" y="5162803"/>
            <a:ext cx="6199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26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Final detector that users can interact with</a:t>
            </a:r>
          </a:p>
          <a:p>
            <a:pPr marL="342900" indent="-342900">
              <a:buClr>
                <a:srgbClr val="FF26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200" dirty="0"/>
              <a:t>Create my own public dataset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8361E0-5687-3343-B41C-3A4841F30004}"/>
              </a:ext>
            </a:extLst>
          </p:cNvPr>
          <p:cNvCxnSpPr/>
          <p:nvPr/>
        </p:nvCxnSpPr>
        <p:spPr>
          <a:xfrm>
            <a:off x="737788" y="3949104"/>
            <a:ext cx="106380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7EFCCA-0BAD-2C46-94D4-679C79F2E7D9}"/>
              </a:ext>
            </a:extLst>
          </p:cNvPr>
          <p:cNvCxnSpPr/>
          <p:nvPr/>
        </p:nvCxnSpPr>
        <p:spPr>
          <a:xfrm>
            <a:off x="737788" y="2921896"/>
            <a:ext cx="106380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B5C3FD-7E64-9840-AFCD-AE5C009D7AAB}"/>
              </a:ext>
            </a:extLst>
          </p:cNvPr>
          <p:cNvCxnSpPr/>
          <p:nvPr/>
        </p:nvCxnSpPr>
        <p:spPr>
          <a:xfrm>
            <a:off x="737788" y="1993166"/>
            <a:ext cx="106380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4D713D-19AC-DA45-82CA-A1DDDFB2535A}"/>
              </a:ext>
            </a:extLst>
          </p:cNvPr>
          <p:cNvCxnSpPr/>
          <p:nvPr/>
        </p:nvCxnSpPr>
        <p:spPr>
          <a:xfrm>
            <a:off x="677743" y="5106729"/>
            <a:ext cx="106380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66E71ADC-8C6E-9D48-923D-03679D44D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6685" y="965959"/>
            <a:ext cx="470745" cy="435861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5487FFAF-E112-274A-A93E-AC3EBD05E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6684" y="1302074"/>
            <a:ext cx="470745" cy="435861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E4EB368F-EF08-734F-A36E-A04EF30A6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6683" y="2019829"/>
            <a:ext cx="470745" cy="435861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83129141-336E-EF4A-9311-C00B16E9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6682" y="2999639"/>
            <a:ext cx="470745" cy="435861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D60FFD5F-431D-B84B-BF43-7784EB1D4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6681" y="3350986"/>
            <a:ext cx="470745" cy="435861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C13F13C1-45C7-484C-A26F-7A4173FFD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318" y="3923063"/>
            <a:ext cx="470745" cy="435861"/>
          </a:xfrm>
          <a:prstGeom prst="rect">
            <a:avLst/>
          </a:prstGeom>
        </p:spPr>
      </p:pic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E3E890B8-E2AB-F841-91B7-E026535F9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0133" y="2328337"/>
            <a:ext cx="523840" cy="523840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083EB87B-9068-CA4D-AACB-160544271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8268" y="4637937"/>
            <a:ext cx="523840" cy="523840"/>
          </a:xfrm>
          <a:prstGeom prst="rect">
            <a:avLst/>
          </a:prstGeom>
        </p:spPr>
      </p:pic>
      <p:pic>
        <p:nvPicPr>
          <p:cNvPr id="32" name="Graphic 31" descr="Close">
            <a:extLst>
              <a:ext uri="{FF2B5EF4-FFF2-40B4-BE49-F238E27FC236}">
                <a16:creationId xmlns:a16="http://schemas.microsoft.com/office/drawing/2014/main" id="{67BC5279-C6A6-974C-87A6-2CE709190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8268" y="5091117"/>
            <a:ext cx="523840" cy="523840"/>
          </a:xfrm>
          <a:prstGeom prst="rect">
            <a:avLst/>
          </a:prstGeom>
        </p:spPr>
      </p:pic>
      <p:pic>
        <p:nvPicPr>
          <p:cNvPr id="33" name="Graphic 32" descr="Close">
            <a:extLst>
              <a:ext uri="{FF2B5EF4-FFF2-40B4-BE49-F238E27FC236}">
                <a16:creationId xmlns:a16="http://schemas.microsoft.com/office/drawing/2014/main" id="{4A7C434D-CFC5-0D4E-BAAF-1B41B1A35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8268" y="5464477"/>
            <a:ext cx="523840" cy="523840"/>
          </a:xfrm>
          <a:prstGeom prst="rect">
            <a:avLst/>
          </a:prstGeom>
        </p:spPr>
      </p:pic>
      <p:pic>
        <p:nvPicPr>
          <p:cNvPr id="34" name="Graphic 33" descr="Right Pointing Backhand Index ">
            <a:extLst>
              <a:ext uri="{FF2B5EF4-FFF2-40B4-BE49-F238E27FC236}">
                <a16:creationId xmlns:a16="http://schemas.microsoft.com/office/drawing/2014/main" id="{1413D11D-66FA-D843-9167-1A8A2D1FD0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4353" y="4228118"/>
            <a:ext cx="698402" cy="6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9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A0A1-60D7-9D41-97C2-93ED347A2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666749"/>
            <a:ext cx="7342218" cy="32945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Pre-process my data (spellcheck?)</a:t>
            </a:r>
          </a:p>
          <a:p>
            <a:r>
              <a:rPr lang="en-US" sz="2400" b="1" dirty="0"/>
              <a:t>Continue to experiment with Deep Learning</a:t>
            </a:r>
          </a:p>
          <a:p>
            <a:r>
              <a:rPr lang="en-US" sz="2400" dirty="0"/>
              <a:t>Evaluate </a:t>
            </a:r>
            <a:r>
              <a:rPr lang="en-GB" sz="2400" dirty="0"/>
              <a:t>generalisation</a:t>
            </a:r>
            <a:r>
              <a:rPr lang="en-US" sz="2400" dirty="0"/>
              <a:t> capabilities</a:t>
            </a:r>
            <a:endParaRPr lang="en-GB" sz="2400" dirty="0"/>
          </a:p>
          <a:p>
            <a:r>
              <a:rPr lang="en-US" sz="2400" dirty="0"/>
              <a:t>Create my own public dataset</a:t>
            </a:r>
          </a:p>
          <a:p>
            <a:r>
              <a:rPr lang="en-US" sz="2400" dirty="0"/>
              <a:t>Evaluate my work!</a:t>
            </a:r>
          </a:p>
          <a:p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B4227D-FE6A-7D4F-AE4B-600D258F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733868"/>
            <a:ext cx="9603275" cy="1049235"/>
          </a:xfrm>
        </p:spPr>
        <p:txBody>
          <a:bodyPr/>
          <a:lstStyle/>
          <a:p>
            <a:r>
              <a:rPr lang="en-GB" dirty="0"/>
              <a:t>What still needs to be done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5758A-EF74-5941-845F-0F561058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26613">
            <a:off x="7458615" y="1749756"/>
            <a:ext cx="4288805" cy="10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29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F3CC0-71A5-5046-8C64-8F42145A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6AE43-5DAF-444E-B434-B23D4158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Why not accuracy?</a:t>
            </a:r>
          </a:p>
        </p:txBody>
      </p:sp>
    </p:spTree>
    <p:extLst>
      <p:ext uri="{BB962C8B-B14F-4D97-AF65-F5344CB8AC3E}">
        <p14:creationId xmlns:p14="http://schemas.microsoft.com/office/powerpoint/2010/main" val="2157758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F0AC-85B0-1E4A-97CB-10D72263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Precision and Recall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5DA9F9-4EE3-2A45-9A01-B66BD2566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483856"/>
              </p:ext>
            </p:extLst>
          </p:nvPr>
        </p:nvGraphicFramePr>
        <p:xfrm>
          <a:off x="1770159" y="2341768"/>
          <a:ext cx="9755187" cy="230619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097213">
                  <a:extLst>
                    <a:ext uri="{9D8B030D-6E8A-4147-A177-3AD203B41FA5}">
                      <a16:colId xmlns:a16="http://schemas.microsoft.com/office/drawing/2014/main" val="2036036090"/>
                    </a:ext>
                  </a:extLst>
                </a:gridCol>
                <a:gridCol w="3406245">
                  <a:extLst>
                    <a:ext uri="{9D8B030D-6E8A-4147-A177-3AD203B41FA5}">
                      <a16:colId xmlns:a16="http://schemas.microsoft.com/office/drawing/2014/main" val="2552323994"/>
                    </a:ext>
                  </a:extLst>
                </a:gridCol>
                <a:gridCol w="3251729">
                  <a:extLst>
                    <a:ext uri="{9D8B030D-6E8A-4147-A177-3AD203B41FA5}">
                      <a16:colId xmlns:a16="http://schemas.microsoft.com/office/drawing/2014/main" val="29751494"/>
                    </a:ext>
                  </a:extLst>
                </a:gridCol>
              </a:tblGrid>
              <a:tr h="640277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/>
                        <a:t>Cyberbullying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b="0" dirty="0"/>
                        <a:t>NOT Cyberbullying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820312"/>
                  </a:ext>
                </a:extLst>
              </a:tr>
              <a:tr h="842962">
                <a:tc>
                  <a:txBody>
                    <a:bodyPr/>
                    <a:lstStyle/>
                    <a:p>
                      <a:r>
                        <a:rPr lang="en-GB" sz="2400" b="0" dirty="0"/>
                        <a:t>Cyberbullying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8802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GB" sz="2400" b="0" dirty="0"/>
                        <a:t>NOT </a:t>
                      </a:r>
                      <a:br>
                        <a:rPr lang="en-GB" sz="2400" b="0" dirty="0"/>
                      </a:br>
                      <a:r>
                        <a:rPr lang="en-GB" sz="2400" b="0" dirty="0"/>
                        <a:t>Cyberbullying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9416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3231EF-5832-C64F-9197-DAE20709DAA0}"/>
              </a:ext>
            </a:extLst>
          </p:cNvPr>
          <p:cNvSpPr txBox="1"/>
          <p:nvPr/>
        </p:nvSpPr>
        <p:spPr>
          <a:xfrm>
            <a:off x="149202" y="3494867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Predicted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1AE4C-769C-D24B-A4B6-72CCFE2BC6E5}"/>
              </a:ext>
            </a:extLst>
          </p:cNvPr>
          <p:cNvSpPr txBox="1"/>
          <p:nvPr/>
        </p:nvSpPr>
        <p:spPr>
          <a:xfrm>
            <a:off x="7672388" y="174836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402123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04DAE04-D6FF-E347-ACF0-12DF599A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815" y="534474"/>
                <a:ext cx="9603275" cy="3294576"/>
              </a:xfrm>
            </p:spPr>
            <p:txBody>
              <a:bodyPr>
                <a:normAutofit/>
              </a:bodyPr>
              <a:lstStyle/>
              <a:p>
                <a:r>
                  <a:rPr lang="en-GB" sz="2800" b="1" dirty="0">
                    <a:solidFill>
                      <a:srgbClr val="C00000"/>
                    </a:solidFill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+ #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𝑭𝒂𝒍𝒔𝒆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</m:den>
                    </m:f>
                  </m:oMath>
                </a14:m>
                <a:endParaRPr lang="en-GB" sz="2800" b="1" dirty="0"/>
              </a:p>
              <a:p>
                <a:endParaRPr lang="en-GB" sz="2800" dirty="0"/>
              </a:p>
              <a:p>
                <a:r>
                  <a:rPr lang="en-GB" sz="2800" b="1" dirty="0">
                    <a:solidFill>
                      <a:schemeClr val="accent3">
                        <a:lumMod val="75000"/>
                      </a:schemeClr>
                    </a:solidFill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sz="2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</m:num>
                      <m:den>
                        <m:r>
                          <a:rPr lang="en-US" sz="2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sz="2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  <m:r>
                          <a:rPr lang="en-US" sz="2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+ # </m:t>
                        </m:r>
                        <m:r>
                          <a:rPr lang="en-US" sz="28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𝑭𝒂𝒍𝒔𝒆</m:t>
                        </m:r>
                        <m:r>
                          <a:rPr lang="en-US" sz="28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𝑵𝒆𝒈𝒂𝒕𝒊𝒗𝒆𝒔</m:t>
                        </m:r>
                      </m:den>
                    </m:f>
                  </m:oMath>
                </a14:m>
                <a:endParaRPr lang="en-GB" sz="28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04DAE04-D6FF-E347-ACF0-12DF599A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815" y="534474"/>
                <a:ext cx="9603275" cy="3294576"/>
              </a:xfrm>
              <a:blipFill>
                <a:blip r:embed="rId2"/>
                <a:stretch>
                  <a:fillRect l="-1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5DA9F9-4EE3-2A45-9A01-B66BD2566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142424"/>
              </p:ext>
            </p:extLst>
          </p:nvPr>
        </p:nvGraphicFramePr>
        <p:xfrm>
          <a:off x="4795779" y="3637218"/>
          <a:ext cx="7318400" cy="228823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23548">
                  <a:extLst>
                    <a:ext uri="{9D8B030D-6E8A-4147-A177-3AD203B41FA5}">
                      <a16:colId xmlns:a16="http://schemas.microsoft.com/office/drawing/2014/main" val="2036036090"/>
                    </a:ext>
                  </a:extLst>
                </a:gridCol>
                <a:gridCol w="2555386">
                  <a:extLst>
                    <a:ext uri="{9D8B030D-6E8A-4147-A177-3AD203B41FA5}">
                      <a16:colId xmlns:a16="http://schemas.microsoft.com/office/drawing/2014/main" val="2552323994"/>
                    </a:ext>
                  </a:extLst>
                </a:gridCol>
                <a:gridCol w="2439466">
                  <a:extLst>
                    <a:ext uri="{9D8B030D-6E8A-4147-A177-3AD203B41FA5}">
                      <a16:colId xmlns:a16="http://schemas.microsoft.com/office/drawing/2014/main" val="29751494"/>
                    </a:ext>
                  </a:extLst>
                </a:gridCol>
              </a:tblGrid>
              <a:tr h="775694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/>
                        <a:t>    Cyberbullying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0" dirty="0"/>
                        <a:t>NOT Cyberbullying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820312"/>
                  </a:ext>
                </a:extLst>
              </a:tr>
              <a:tr h="736850">
                <a:tc>
                  <a:txBody>
                    <a:bodyPr/>
                    <a:lstStyle/>
                    <a:p>
                      <a:r>
                        <a:rPr lang="en-GB" sz="2000" b="0" dirty="0"/>
                        <a:t>Cyberbullying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#True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#False Positives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880203"/>
                  </a:ext>
                </a:extLst>
              </a:tr>
              <a:tr h="775694">
                <a:tc>
                  <a:txBody>
                    <a:bodyPr/>
                    <a:lstStyle/>
                    <a:p>
                      <a:r>
                        <a:rPr lang="en-GB" sz="2000" b="0" dirty="0"/>
                        <a:t>NOT </a:t>
                      </a:r>
                      <a:br>
                        <a:rPr lang="en-GB" sz="2000" b="0" dirty="0"/>
                      </a:br>
                      <a:r>
                        <a:rPr lang="en-GB" sz="2000" b="0" dirty="0"/>
                        <a:t>Cyberbullying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 #False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#True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9416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3231EF-5832-C64F-9197-DAE20709DAA0}"/>
              </a:ext>
            </a:extLst>
          </p:cNvPr>
          <p:cNvSpPr txBox="1"/>
          <p:nvPr/>
        </p:nvSpPr>
        <p:spPr>
          <a:xfrm>
            <a:off x="3304986" y="4894460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Predicted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1AE4C-769C-D24B-A4B6-72CCFE2BC6E5}"/>
              </a:ext>
            </a:extLst>
          </p:cNvPr>
          <p:cNvSpPr txBox="1"/>
          <p:nvPr/>
        </p:nvSpPr>
        <p:spPr>
          <a:xfrm>
            <a:off x="9948329" y="323384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Actual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2A7E14-744F-B448-9394-99772635D632}"/>
              </a:ext>
            </a:extLst>
          </p:cNvPr>
          <p:cNvSpPr/>
          <p:nvPr/>
        </p:nvSpPr>
        <p:spPr>
          <a:xfrm>
            <a:off x="4572000" y="4250669"/>
            <a:ext cx="7619999" cy="8438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F8E16F-DEA2-6747-A3A7-3D58A009BE95}"/>
              </a:ext>
            </a:extLst>
          </p:cNvPr>
          <p:cNvSpPr/>
          <p:nvPr/>
        </p:nvSpPr>
        <p:spPr>
          <a:xfrm>
            <a:off x="7100922" y="3340100"/>
            <a:ext cx="2601878" cy="2565399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73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04DAE04-D6FF-E347-ACF0-12DF599AA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0922" y="757089"/>
                <a:ext cx="4797614" cy="2049188"/>
              </a:xfrm>
            </p:spPr>
            <p:txBody>
              <a:bodyPr>
                <a:normAutofit/>
              </a:bodyPr>
              <a:lstStyle/>
              <a:p>
                <a:r>
                  <a:rPr lang="en-GB" sz="1800" b="1" dirty="0">
                    <a:solidFill>
                      <a:srgbClr val="C00000"/>
                    </a:solidFill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+ #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𝑭𝒂𝒍𝒔𝒆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</m:den>
                    </m:f>
                  </m:oMath>
                </a14:m>
                <a:endParaRPr lang="en-GB" sz="1800" b="1" dirty="0"/>
              </a:p>
              <a:p>
                <a:endParaRPr lang="en-GB" sz="1800" dirty="0"/>
              </a:p>
              <a:p>
                <a:r>
                  <a:rPr lang="en-GB" sz="1800" b="1" dirty="0">
                    <a:solidFill>
                      <a:schemeClr val="accent3">
                        <a:lumMod val="75000"/>
                      </a:schemeClr>
                    </a:solidFill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sz="1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</m:num>
                      <m:den>
                        <m:r>
                          <a:rPr lang="en-US" sz="1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sz="1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  <m:r>
                          <a:rPr lang="en-US" sz="1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+ # </m:t>
                        </m:r>
                        <m:r>
                          <a:rPr lang="en-US" sz="18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𝑭𝒂𝒍𝒔𝒆</m:t>
                        </m:r>
                        <m:r>
                          <a:rPr lang="en-US" sz="18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𝑵𝒆𝒈𝒂𝒕𝒊𝒗𝒆𝒔</m:t>
                        </m:r>
                      </m:den>
                    </m:f>
                  </m:oMath>
                </a14:m>
                <a:endParaRPr lang="en-GB" sz="18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04DAE04-D6FF-E347-ACF0-12DF599AA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0922" y="757089"/>
                <a:ext cx="4797614" cy="2049188"/>
              </a:xfrm>
              <a:blipFill>
                <a:blip r:embed="rId2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5DA9F9-4EE3-2A45-9A01-B66BD2566308}"/>
              </a:ext>
            </a:extLst>
          </p:cNvPr>
          <p:cNvGraphicFramePr>
            <a:graphicFrameLocks noGrp="1"/>
          </p:cNvGraphicFramePr>
          <p:nvPr/>
        </p:nvGraphicFramePr>
        <p:xfrm>
          <a:off x="4795779" y="3637218"/>
          <a:ext cx="7318400" cy="228823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23548">
                  <a:extLst>
                    <a:ext uri="{9D8B030D-6E8A-4147-A177-3AD203B41FA5}">
                      <a16:colId xmlns:a16="http://schemas.microsoft.com/office/drawing/2014/main" val="2036036090"/>
                    </a:ext>
                  </a:extLst>
                </a:gridCol>
                <a:gridCol w="2555386">
                  <a:extLst>
                    <a:ext uri="{9D8B030D-6E8A-4147-A177-3AD203B41FA5}">
                      <a16:colId xmlns:a16="http://schemas.microsoft.com/office/drawing/2014/main" val="2552323994"/>
                    </a:ext>
                  </a:extLst>
                </a:gridCol>
                <a:gridCol w="2439466">
                  <a:extLst>
                    <a:ext uri="{9D8B030D-6E8A-4147-A177-3AD203B41FA5}">
                      <a16:colId xmlns:a16="http://schemas.microsoft.com/office/drawing/2014/main" val="29751494"/>
                    </a:ext>
                  </a:extLst>
                </a:gridCol>
              </a:tblGrid>
              <a:tr h="775694"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/>
                        <a:t>    Cyberbullying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0" dirty="0"/>
                        <a:t>NOT Cyberbullying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820312"/>
                  </a:ext>
                </a:extLst>
              </a:tr>
              <a:tr h="736850">
                <a:tc>
                  <a:txBody>
                    <a:bodyPr/>
                    <a:lstStyle/>
                    <a:p>
                      <a:r>
                        <a:rPr lang="en-GB" sz="2000" b="0" dirty="0"/>
                        <a:t>Cyberbullying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#True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#False Positives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880203"/>
                  </a:ext>
                </a:extLst>
              </a:tr>
              <a:tr h="775694">
                <a:tc>
                  <a:txBody>
                    <a:bodyPr/>
                    <a:lstStyle/>
                    <a:p>
                      <a:r>
                        <a:rPr lang="en-GB" sz="2000" b="0" dirty="0"/>
                        <a:t>NOT </a:t>
                      </a:r>
                      <a:br>
                        <a:rPr lang="en-GB" sz="2000" b="0" dirty="0"/>
                      </a:br>
                      <a:r>
                        <a:rPr lang="en-GB" sz="2000" b="0" dirty="0"/>
                        <a:t>Cyberbullying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 #False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#True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9416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3231EF-5832-C64F-9197-DAE20709DAA0}"/>
              </a:ext>
            </a:extLst>
          </p:cNvPr>
          <p:cNvSpPr txBox="1"/>
          <p:nvPr/>
        </p:nvSpPr>
        <p:spPr>
          <a:xfrm>
            <a:off x="3304986" y="4894460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Predicted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1AE4C-769C-D24B-A4B6-72CCFE2BC6E5}"/>
              </a:ext>
            </a:extLst>
          </p:cNvPr>
          <p:cNvSpPr txBox="1"/>
          <p:nvPr/>
        </p:nvSpPr>
        <p:spPr>
          <a:xfrm>
            <a:off x="9948329" y="323384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Actual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B816DB-9F0D-2C43-8A7F-170658487614}"/>
                  </a:ext>
                </a:extLst>
              </p:cNvPr>
              <p:cNvSpPr txBox="1"/>
              <p:nvPr/>
            </p:nvSpPr>
            <p:spPr>
              <a:xfrm>
                <a:off x="863600" y="1859213"/>
                <a:ext cx="5854700" cy="778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/>
                  <a:t>F1 score =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𝑷𝒓𝒆𝒄𝒊𝒔𝒊𝒐𝒏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𝑹𝒆𝒄𝒂𝒍𝒍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𝑷𝒓𝒆𝒄𝒊𝒔𝒊𝒐𝒏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𝑹𝒆𝒄𝒂𝒍𝒍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B816DB-9F0D-2C43-8A7F-17065848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1859213"/>
                <a:ext cx="5854700" cy="778675"/>
              </a:xfrm>
              <a:prstGeom prst="rect">
                <a:avLst/>
              </a:prstGeom>
              <a:blipFill>
                <a:blip r:embed="rId3"/>
                <a:stretch>
                  <a:fillRect l="-1948" b="-6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15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0989-43D1-9B47-BA2D-AAE018B0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2F01-FE2C-E047-AEA7-09A205AE0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7" y="1643560"/>
            <a:ext cx="854670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 want to maximise </a:t>
            </a:r>
            <a:r>
              <a:rPr lang="en-US" sz="2400" b="1" dirty="0"/>
              <a:t>F1 score, </a:t>
            </a:r>
            <a:r>
              <a:rPr lang="en-US" sz="2400" dirty="0"/>
              <a:t>detecting </a:t>
            </a:r>
            <a:br>
              <a:rPr lang="en-US" sz="2400" dirty="0"/>
            </a:br>
            <a:r>
              <a:rPr lang="en-US" sz="2400" dirty="0"/>
              <a:t>cyberbullying, but not detecting </a:t>
            </a:r>
            <a:r>
              <a:rPr lang="en-US" sz="2400" i="1" dirty="0"/>
              <a:t>too much.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		</a:t>
            </a:r>
          </a:p>
          <a:p>
            <a:endParaRPr lang="en-US" sz="2400" dirty="0"/>
          </a:p>
          <a:p>
            <a:r>
              <a:rPr lang="en-US" sz="2400" dirty="0"/>
              <a:t>Also used for generalization to new datasets.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FA35-01AA-2744-B897-6E3BEE687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74"/>
          <a:stretch/>
        </p:blipFill>
        <p:spPr>
          <a:xfrm>
            <a:off x="8483587" y="1391084"/>
            <a:ext cx="2859326" cy="3683814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72E052E3-1ABB-7143-9C94-E125E0AB137B}"/>
              </a:ext>
            </a:extLst>
          </p:cNvPr>
          <p:cNvSpPr/>
          <p:nvPr/>
        </p:nvSpPr>
        <p:spPr>
          <a:xfrm>
            <a:off x="1670603" y="3189768"/>
            <a:ext cx="489097" cy="478465"/>
          </a:xfrm>
          <a:prstGeom prst="star5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E4E6D392-4FC4-DB4C-9603-B63B8AC72169}"/>
              </a:ext>
            </a:extLst>
          </p:cNvPr>
          <p:cNvSpPr/>
          <p:nvPr/>
        </p:nvSpPr>
        <p:spPr>
          <a:xfrm>
            <a:off x="6759623" y="3189767"/>
            <a:ext cx="489097" cy="478465"/>
          </a:xfrm>
          <a:prstGeom prst="star5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2BF10-FADE-BE4F-A8A3-3E31D2717B63}"/>
              </a:ext>
            </a:extLst>
          </p:cNvPr>
          <p:cNvSpPr txBox="1"/>
          <p:nvPr/>
        </p:nvSpPr>
        <p:spPr>
          <a:xfrm>
            <a:off x="2159700" y="3189768"/>
            <a:ext cx="4620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State of the Art, F1 = 0.930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713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4AA2-1601-CF40-A47D-C68C0B805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Description (High-Level)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977A-91C1-4F49-9102-650E6A379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488" y="1794245"/>
            <a:ext cx="9905998" cy="3124201"/>
          </a:xfrm>
        </p:spPr>
        <p:txBody>
          <a:bodyPr>
            <a:normAutofit/>
          </a:bodyPr>
          <a:lstStyle/>
          <a:p>
            <a:r>
              <a:rPr lang="en-GB" sz="2400" dirty="0"/>
              <a:t>Can I reliably predict Cyberbullying?</a:t>
            </a:r>
          </a:p>
          <a:p>
            <a:endParaRPr lang="en-GB" sz="2400" dirty="0"/>
          </a:p>
          <a:p>
            <a:r>
              <a:rPr lang="en-GB" sz="2400" dirty="0"/>
              <a:t>i.e. Can I create a model which, when given an unseen message, can reliably output whether this message is cyberbullying or not?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9711D-B500-8841-8815-BCB51ACBC4F7}"/>
              </a:ext>
            </a:extLst>
          </p:cNvPr>
          <p:cNvSpPr txBox="1"/>
          <p:nvPr/>
        </p:nvSpPr>
        <p:spPr>
          <a:xfrm>
            <a:off x="1001488" y="4773169"/>
            <a:ext cx="35424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ysClr val="windowText" lastClr="000000"/>
                </a:solidFill>
              </a:rPr>
              <a:t>“Hello, I think you are an idiot”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EF493B-6B4A-EE4B-9B61-4CC69F336674}"/>
              </a:ext>
            </a:extLst>
          </p:cNvPr>
          <p:cNvSpPr/>
          <p:nvPr/>
        </p:nvSpPr>
        <p:spPr>
          <a:xfrm>
            <a:off x="5478108" y="4592416"/>
            <a:ext cx="1916327" cy="7308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Cyberbullying Detector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6E3BD-45D4-FB4C-8F83-17EA7CB59549}"/>
              </a:ext>
            </a:extLst>
          </p:cNvPr>
          <p:cNvSpPr txBox="1"/>
          <p:nvPr/>
        </p:nvSpPr>
        <p:spPr>
          <a:xfrm>
            <a:off x="9262986" y="4403837"/>
            <a:ext cx="191632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Cyberbullying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FB21A-0CFD-8A43-AE20-42E9E240703F}"/>
              </a:ext>
            </a:extLst>
          </p:cNvPr>
          <p:cNvSpPr txBox="1"/>
          <p:nvPr/>
        </p:nvSpPr>
        <p:spPr>
          <a:xfrm>
            <a:off x="9262986" y="5323255"/>
            <a:ext cx="240214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Not cyberbullying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C20500-1DD4-544C-BEC1-C223EDB53DE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543957" y="4957835"/>
            <a:ext cx="93415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5C4820-BBA6-DC47-AA94-1231C5C238F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394435" y="4588503"/>
            <a:ext cx="1868551" cy="369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19C07F-AA15-2746-8F97-0EB1C148239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394435" y="4957836"/>
            <a:ext cx="1868551" cy="550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324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7448B84-309C-5243-AC4B-F58769E40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622" y="100013"/>
            <a:ext cx="7907528" cy="5930646"/>
          </a:xfrm>
        </p:spPr>
      </p:pic>
    </p:spTree>
    <p:extLst>
      <p:ext uri="{BB962C8B-B14F-4D97-AF65-F5344CB8AC3E}">
        <p14:creationId xmlns:p14="http://schemas.microsoft.com/office/powerpoint/2010/main" val="302395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9DA2-81E6-5044-A78F-D0827E3B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14F14-8BB8-2F48-811C-7D9E5640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720" y="2522295"/>
            <a:ext cx="4713514" cy="1603375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Produce an </a:t>
            </a:r>
            <a:r>
              <a:rPr lang="en-US" sz="2400" b="1" dirty="0"/>
              <a:t>accurate </a:t>
            </a:r>
            <a:r>
              <a:rPr lang="en-US" sz="2400" dirty="0"/>
              <a:t>Cyberbullying detector which the user will interact with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8EE475-E526-774D-8C12-0FCA6ACD9EE4}"/>
              </a:ext>
            </a:extLst>
          </p:cNvPr>
          <p:cNvGrpSpPr/>
          <p:nvPr/>
        </p:nvGrpSpPr>
        <p:grpSpPr>
          <a:xfrm>
            <a:off x="5738114" y="1762886"/>
            <a:ext cx="6099129" cy="2858726"/>
            <a:chOff x="6841535" y="1295263"/>
            <a:chExt cx="4953000" cy="23891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CF0187-50D5-384E-8FCE-59F09AAE3A2D}"/>
                </a:ext>
              </a:extLst>
            </p:cNvPr>
            <p:cNvGrpSpPr/>
            <p:nvPr/>
          </p:nvGrpSpPr>
          <p:grpSpPr>
            <a:xfrm>
              <a:off x="6841535" y="1295263"/>
              <a:ext cx="4953000" cy="2389188"/>
              <a:chOff x="6841535" y="1295263"/>
              <a:chExt cx="4953000" cy="23891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42414EA-84BB-DB42-9E27-73BDA4A21493}"/>
                  </a:ext>
                </a:extLst>
              </p:cNvPr>
              <p:cNvGrpSpPr/>
              <p:nvPr/>
            </p:nvGrpSpPr>
            <p:grpSpPr>
              <a:xfrm>
                <a:off x="6841535" y="1295263"/>
                <a:ext cx="4953000" cy="2389188"/>
                <a:chOff x="6919912" y="1027906"/>
                <a:chExt cx="4953000" cy="238918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900B821B-D5D0-F24C-A27C-CD01FABB3C59}"/>
                    </a:ext>
                  </a:extLst>
                </p:cNvPr>
                <p:cNvGrpSpPr/>
                <p:nvPr/>
              </p:nvGrpSpPr>
              <p:grpSpPr>
                <a:xfrm>
                  <a:off x="6919912" y="1027906"/>
                  <a:ext cx="4953000" cy="2389188"/>
                  <a:chOff x="6734175" y="3787775"/>
                  <a:chExt cx="4953000" cy="2389188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6222576F-F146-764C-90EA-EA712CD184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61440"/>
                  <a:stretch/>
                </p:blipFill>
                <p:spPr>
                  <a:xfrm>
                    <a:off x="6734175" y="4271963"/>
                    <a:ext cx="4953000" cy="1905000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C5B95B31-B9FB-B941-86F2-E1CFADDF02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b="90199"/>
                  <a:stretch/>
                </p:blipFill>
                <p:spPr>
                  <a:xfrm>
                    <a:off x="6734175" y="3787775"/>
                    <a:ext cx="4953000" cy="48418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DC3751E-AFF8-404A-893E-EEB08ABD726C}"/>
                    </a:ext>
                  </a:extLst>
                </p:cNvPr>
                <p:cNvSpPr/>
                <p:nvPr/>
              </p:nvSpPr>
              <p:spPr>
                <a:xfrm>
                  <a:off x="8947631" y="1601391"/>
                  <a:ext cx="2586037" cy="394891"/>
                </a:xfrm>
                <a:prstGeom prst="rect">
                  <a:avLst/>
                </a:prstGeom>
                <a:solidFill>
                  <a:srgbClr val="0372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1600" dirty="0"/>
                    <a:t>Welcome to Cyberbullying detector. Enter a message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040DEA5-8BD7-6540-9572-1DE2BA1DEA15}"/>
                    </a:ext>
                  </a:extLst>
                </p:cNvPr>
                <p:cNvSpPr/>
                <p:nvPr/>
              </p:nvSpPr>
              <p:spPr>
                <a:xfrm>
                  <a:off x="8947631" y="2694582"/>
                  <a:ext cx="2586037" cy="604146"/>
                </a:xfrm>
                <a:prstGeom prst="rect">
                  <a:avLst/>
                </a:prstGeom>
                <a:solidFill>
                  <a:srgbClr val="006B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That is Cyberbullying. 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CF5EE66-A9E3-7845-AB6B-79731A464EFF}"/>
                    </a:ext>
                  </a:extLst>
                </p:cNvPr>
                <p:cNvSpPr/>
                <p:nvPr/>
              </p:nvSpPr>
              <p:spPr>
                <a:xfrm>
                  <a:off x="7228700" y="2223653"/>
                  <a:ext cx="1718931" cy="217885"/>
                </a:xfrm>
                <a:prstGeom prst="rect">
                  <a:avLst/>
                </a:prstGeom>
                <a:solidFill>
                  <a:srgbClr val="5554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000" dirty="0"/>
                    <a:t>I hate you</a:t>
                  </a:r>
                </a:p>
              </p:txBody>
            </p:sp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864CFB9-4485-8E4D-A9CA-2B631FB3387E}"/>
                  </a:ext>
                </a:extLst>
              </p:cNvPr>
              <p:cNvSpPr/>
              <p:nvPr/>
            </p:nvSpPr>
            <p:spPr>
              <a:xfrm>
                <a:off x="7248573" y="1336326"/>
                <a:ext cx="1522429" cy="319017"/>
              </a:xfrm>
              <a:prstGeom prst="rect">
                <a:avLst/>
              </a:prstGeom>
              <a:solidFill>
                <a:srgbClr val="3F3C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400" dirty="0"/>
                  <a:t>User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884D74-80CB-0848-B879-DE5DD6A73A46}"/>
                </a:ext>
              </a:extLst>
            </p:cNvPr>
            <p:cNvSpPr/>
            <p:nvPr/>
          </p:nvSpPr>
          <p:spPr>
            <a:xfrm>
              <a:off x="11116491" y="1410789"/>
              <a:ext cx="509400" cy="279899"/>
            </a:xfrm>
            <a:prstGeom prst="rect">
              <a:avLst/>
            </a:prstGeom>
            <a:solidFill>
              <a:srgbClr val="282A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21546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B3C9-F2DC-934F-AEE8-6F1E72E41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F3E93-BCAE-6A47-9DA4-A0582B4699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71020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7300-5CC9-694E-917B-9595EF9F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EA67D-30B3-BB4A-A97A-C4D54AF01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233" y="1531070"/>
            <a:ext cx="9603275" cy="4198217"/>
          </a:xfrm>
        </p:spPr>
        <p:txBody>
          <a:bodyPr>
            <a:noAutofit/>
          </a:bodyPr>
          <a:lstStyle/>
          <a:p>
            <a:r>
              <a:rPr lang="en-GB" dirty="0" err="1"/>
              <a:t>Badjatiya</a:t>
            </a:r>
            <a:r>
              <a:rPr lang="en-GB" dirty="0"/>
              <a:t>, P., Gupta, S., Gupta, M. &amp; Varma, V. (2017), </a:t>
            </a:r>
            <a:r>
              <a:rPr lang="en-GB" i="1" dirty="0"/>
              <a:t>Deep Learning for Hate Speech Detection in Tweets</a:t>
            </a:r>
            <a:r>
              <a:rPr lang="en-GB" dirty="0"/>
              <a:t>, Hyderabad, Microsoft. </a:t>
            </a:r>
          </a:p>
          <a:p>
            <a:r>
              <a:rPr lang="en-GB" dirty="0" err="1"/>
              <a:t>Bastidas</a:t>
            </a:r>
            <a:r>
              <a:rPr lang="en-GB" dirty="0"/>
              <a:t>, A., Dixon, E., Loo, C. &amp; Ryan, J. (2016), </a:t>
            </a:r>
            <a:r>
              <a:rPr lang="en-GB" i="1" dirty="0" err="1"/>
              <a:t>Harrassment</a:t>
            </a:r>
            <a:r>
              <a:rPr lang="en-GB" i="1" dirty="0"/>
              <a:t> detection: a benchmark on the #</a:t>
            </a:r>
            <a:r>
              <a:rPr lang="en-GB" i="1" dirty="0" err="1"/>
              <a:t>HackHarrassment</a:t>
            </a:r>
            <a:r>
              <a:rPr lang="en-GB" i="1" dirty="0"/>
              <a:t> dataset</a:t>
            </a:r>
            <a:r>
              <a:rPr lang="en-GB" dirty="0"/>
              <a:t>, Intel. </a:t>
            </a:r>
          </a:p>
          <a:p>
            <a:r>
              <a:rPr lang="en-GB" dirty="0"/>
              <a:t>Reynolds, K. &amp; </a:t>
            </a:r>
            <a:r>
              <a:rPr lang="en-GB" dirty="0" err="1"/>
              <a:t>Kontostathis</a:t>
            </a:r>
            <a:r>
              <a:rPr lang="en-GB" dirty="0"/>
              <a:t>, A. (2011), </a:t>
            </a:r>
            <a:r>
              <a:rPr lang="en-GB" i="1" dirty="0"/>
              <a:t>Using Machine Learning to Detect Cyberbullying</a:t>
            </a:r>
            <a:r>
              <a:rPr lang="en-GB" dirty="0"/>
              <a:t>, </a:t>
            </a:r>
            <a:r>
              <a:rPr lang="en-GB" dirty="0" err="1"/>
              <a:t>Ursinus</a:t>
            </a:r>
            <a:r>
              <a:rPr lang="en-GB" dirty="0"/>
              <a:t> College.</a:t>
            </a:r>
          </a:p>
        </p:txBody>
      </p:sp>
    </p:spTree>
    <p:extLst>
      <p:ext uri="{BB962C8B-B14F-4D97-AF65-F5344CB8AC3E}">
        <p14:creationId xmlns:p14="http://schemas.microsoft.com/office/powerpoint/2010/main" val="1841477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7300-5CC9-694E-917B-9595EF9F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EA67D-30B3-BB4A-A97A-C4D54AF01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233" y="1531070"/>
            <a:ext cx="9603275" cy="4198217"/>
          </a:xfrm>
        </p:spPr>
        <p:txBody>
          <a:bodyPr>
            <a:noAutofit/>
          </a:bodyPr>
          <a:lstStyle/>
          <a:p>
            <a:r>
              <a:rPr lang="en-GB" dirty="0"/>
              <a:t>Martin Holub – Machine Learning plateau graph</a:t>
            </a:r>
          </a:p>
          <a:p>
            <a:r>
              <a:rPr lang="en-GB" dirty="0"/>
              <a:t>Royalty-Free Images - </a:t>
            </a:r>
            <a:r>
              <a:rPr lang="en-GB" dirty="0">
                <a:hlinkClick r:id="rId2"/>
              </a:rPr>
              <a:t>https://www.pexels.com/royalty-free-images/</a:t>
            </a:r>
            <a:r>
              <a:rPr lang="en-GB" dirty="0"/>
              <a:t> </a:t>
            </a:r>
          </a:p>
          <a:p>
            <a:r>
              <a:rPr lang="en-GB" dirty="0"/>
              <a:t>Venn diagram - </a:t>
            </a:r>
            <a:r>
              <a:rPr lang="en-GB" dirty="0">
                <a:hlinkClick r:id="rId3"/>
              </a:rPr>
              <a:t>https://datafloq.com/read/what-everyone-should-know-about-machine-learning/3465</a:t>
            </a:r>
            <a:r>
              <a:rPr lang="en-GB" dirty="0"/>
              <a:t> </a:t>
            </a:r>
          </a:p>
          <a:p>
            <a:r>
              <a:rPr lang="en-GB" dirty="0"/>
              <a:t>Neural Network graph - </a:t>
            </a:r>
            <a:r>
              <a:rPr lang="en-GB" dirty="0">
                <a:hlinkClick r:id="rId4"/>
              </a:rPr>
              <a:t>https://medium.freecodecamp.org/want-to-know-how-deep-learning-works-heres-a-quick-guide-for-everyone-1aedeca88076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591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52A36-0325-6844-BF5C-DF0D8F33A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477941"/>
            <a:ext cx="728991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 have personally experienced Cyberbullying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dirty="0"/>
              <a:t>12% of 12-15 year old's have been cyberbullied in the last 12 months</a:t>
            </a:r>
          </a:p>
          <a:p>
            <a:pPr marL="0" indent="0">
              <a:buNone/>
            </a:pPr>
            <a:r>
              <a:rPr lang="en-US" sz="2400" i="1" dirty="0"/>
              <a:t>Now as common as face-to-face bullying!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/>
              <a:t>75% of 12-15 year old’s are aware of social </a:t>
            </a:r>
            <a:br>
              <a:rPr lang="en-US" sz="2400" dirty="0"/>
            </a:br>
            <a:r>
              <a:rPr lang="en-US" sz="2400" dirty="0"/>
              <a:t>media reporting features</a:t>
            </a:r>
          </a:p>
          <a:p>
            <a:pPr marL="0" indent="0">
              <a:buNone/>
            </a:pPr>
            <a:r>
              <a:rPr lang="en-US" sz="2400" dirty="0"/>
              <a:t>…and only 12.5% of these have ever used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876FB-0294-C841-A91A-3E86BDDE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451" y="1024231"/>
            <a:ext cx="3444542" cy="2282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D997B-C173-4A45-B1E2-3DF1EDE1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451" y="3938505"/>
            <a:ext cx="3444542" cy="1938239"/>
          </a:xfrm>
          <a:prstGeom prst="rect">
            <a:avLst/>
          </a:prstGeom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364197CB-3A91-8849-94EB-D2EA96CBAF9C}"/>
              </a:ext>
            </a:extLst>
          </p:cNvPr>
          <p:cNvSpPr/>
          <p:nvPr/>
        </p:nvSpPr>
        <p:spPr>
          <a:xfrm>
            <a:off x="386110" y="1393867"/>
            <a:ext cx="680483" cy="662782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202D8796-C1CA-D24F-988C-4A6AE64AF001}"/>
              </a:ext>
            </a:extLst>
          </p:cNvPr>
          <p:cNvSpPr/>
          <p:nvPr/>
        </p:nvSpPr>
        <p:spPr>
          <a:xfrm>
            <a:off x="393154" y="2457985"/>
            <a:ext cx="680483" cy="662782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97EF4E6-486B-1048-8A47-FA3178D1650A}"/>
              </a:ext>
            </a:extLst>
          </p:cNvPr>
          <p:cNvSpPr/>
          <p:nvPr/>
        </p:nvSpPr>
        <p:spPr>
          <a:xfrm>
            <a:off x="386110" y="4400015"/>
            <a:ext cx="680483" cy="662782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228A54-8594-6346-9E97-D80988F7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733868"/>
            <a:ext cx="9603275" cy="1049235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556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5A7E-4C7C-104E-9407-2DB003FB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529"/>
            <a:ext cx="10515600" cy="3522552"/>
          </a:xfrm>
        </p:spPr>
        <p:txBody>
          <a:bodyPr>
            <a:normAutofit/>
          </a:bodyPr>
          <a:lstStyle/>
          <a:p>
            <a:r>
              <a:rPr lang="en-GB" sz="2400" dirty="0"/>
              <a:t>What makes a good </a:t>
            </a:r>
            <a:r>
              <a:rPr lang="en-GB" sz="2400" b="1" i="1" dirty="0"/>
              <a:t>dataset</a:t>
            </a:r>
            <a:r>
              <a:rPr lang="en-GB" sz="2400" dirty="0"/>
              <a:t> for this task? 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How can I </a:t>
            </a:r>
            <a:r>
              <a:rPr lang="en-GB" sz="2400" b="1" i="1" dirty="0"/>
              <a:t>pre-process</a:t>
            </a:r>
            <a:r>
              <a:rPr lang="en-GB" sz="2400" dirty="0"/>
              <a:t> given datasets to ensure high performance from my models?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8782A-DDF2-0B40-B400-768CA5F88F56}"/>
              </a:ext>
            </a:extLst>
          </p:cNvPr>
          <p:cNvSpPr/>
          <p:nvPr/>
        </p:nvSpPr>
        <p:spPr>
          <a:xfrm>
            <a:off x="838200" y="4011135"/>
            <a:ext cx="430442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dirty="0" err="1"/>
              <a:t>Apriiiiiiiiiiiill</a:t>
            </a:r>
            <a:r>
              <a:rPr lang="en-GB" sz="2400" dirty="0"/>
              <a:t>!!! I miss </a:t>
            </a:r>
            <a:r>
              <a:rPr lang="en-GB" sz="2400" dirty="0" err="1"/>
              <a:t>uuuu</a:t>
            </a:r>
            <a:r>
              <a:rPr lang="en-GB" sz="2400" dirty="0"/>
              <a:t>! It&amp;#039;s Emma btw </a:t>
            </a:r>
            <a:r>
              <a:rPr lang="en-GB" sz="2400" dirty="0" err="1"/>
              <a:t>haha</a:t>
            </a:r>
            <a:endParaRPr lang="en-GB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7CB087-9861-E641-8401-861FE04A295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142620" y="4426634"/>
            <a:ext cx="19067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147EE30-2769-B94F-B58B-48D4FE5A892E}"/>
              </a:ext>
            </a:extLst>
          </p:cNvPr>
          <p:cNvSpPr/>
          <p:nvPr/>
        </p:nvSpPr>
        <p:spPr>
          <a:xfrm>
            <a:off x="7049381" y="4011135"/>
            <a:ext cx="444441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dirty="0"/>
              <a:t>April! I miss you! It’s Emma by the way </a:t>
            </a:r>
            <a:r>
              <a:rPr lang="en-GB" sz="2400" dirty="0" err="1"/>
              <a:t>haha</a:t>
            </a:r>
            <a:r>
              <a:rPr lang="en-GB" sz="2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9F72A-C225-C94C-BCB7-1158C02C73C7}"/>
              </a:ext>
            </a:extLst>
          </p:cNvPr>
          <p:cNvSpPr txBox="1"/>
          <p:nvPr/>
        </p:nvSpPr>
        <p:spPr>
          <a:xfrm>
            <a:off x="5198842" y="4011135"/>
            <a:ext cx="147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clean data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5520353-5204-164B-ACB1-3630C7543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733868"/>
            <a:ext cx="9603275" cy="1049235"/>
          </a:xfrm>
        </p:spPr>
        <p:txBody>
          <a:bodyPr/>
          <a:lstStyle/>
          <a:p>
            <a:r>
              <a:rPr lang="en-GB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94709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E12F0-0A76-094A-B2DC-DB6257497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242" y="1523990"/>
            <a:ext cx="5817627" cy="4351338"/>
          </a:xfrm>
        </p:spPr>
        <p:txBody>
          <a:bodyPr>
            <a:noAutofit/>
          </a:bodyPr>
          <a:lstStyle/>
          <a:p>
            <a:r>
              <a:rPr lang="en-GB" sz="2400" dirty="0"/>
              <a:t>Which </a:t>
            </a:r>
            <a:r>
              <a:rPr lang="en-GB" sz="2400" b="1" i="1" dirty="0"/>
              <a:t>Deep Learning architectures</a:t>
            </a:r>
            <a:r>
              <a:rPr lang="en-GB" sz="2400" b="1" dirty="0"/>
              <a:t> </a:t>
            </a:r>
            <a:r>
              <a:rPr lang="en-GB" sz="2400" dirty="0"/>
              <a:t>give the best results for the classification of messages?</a:t>
            </a:r>
          </a:p>
          <a:p>
            <a:r>
              <a:rPr lang="en-GB" sz="2400" dirty="0"/>
              <a:t>Can this model </a:t>
            </a:r>
            <a:r>
              <a:rPr lang="en-GB" sz="2400" b="1" i="1" dirty="0"/>
              <a:t>generalise</a:t>
            </a:r>
            <a:r>
              <a:rPr lang="en-GB" sz="2400" dirty="0"/>
              <a:t> to other datasets and show high performance there? </a:t>
            </a:r>
          </a:p>
          <a:p>
            <a:r>
              <a:rPr lang="en-GB" sz="2400" dirty="0"/>
              <a:t>Is Deep Learning </a:t>
            </a:r>
            <a:r>
              <a:rPr lang="en-GB" sz="2400" b="1" i="1" dirty="0"/>
              <a:t>more appropriate</a:t>
            </a:r>
            <a:r>
              <a:rPr lang="en-GB" sz="2400" dirty="0"/>
              <a:t> than traditional Machine Learning for this task?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1CF39-150B-D14E-8E14-0BE1F8BE0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7" t="3351" r="4891" b="2692"/>
          <a:stretch/>
        </p:blipFill>
        <p:spPr>
          <a:xfrm>
            <a:off x="6622869" y="1253331"/>
            <a:ext cx="5285187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2CC4F7-AC3A-B641-ACDE-9C95ADEB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733868"/>
            <a:ext cx="9603275" cy="1049235"/>
          </a:xfrm>
        </p:spPr>
        <p:txBody>
          <a:bodyPr/>
          <a:lstStyle/>
          <a:p>
            <a:r>
              <a:rPr lang="en-GB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456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3356-3F42-9344-9B86-FDEF9F0E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difference?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D9A67-4847-0349-9956-AF6800BA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133" y="1507888"/>
            <a:ext cx="6969530" cy="43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4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3356-3F42-9344-9B86-FDEF9F0E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BC592-846A-2F42-8A28-1784722FA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069" y="1783103"/>
            <a:ext cx="9603275" cy="3294576"/>
          </a:xfrm>
        </p:spPr>
        <p:txBody>
          <a:bodyPr>
            <a:normAutofit fontScale="92500" lnSpcReduction="10000"/>
          </a:bodyPr>
          <a:lstStyle/>
          <a:p>
            <a:r>
              <a:rPr lang="en-GB" sz="2400" b="1" dirty="0"/>
              <a:t>Machine learning</a:t>
            </a:r>
          </a:p>
          <a:p>
            <a:pPr lvl="1"/>
            <a:r>
              <a:rPr lang="en-GB" sz="2200" dirty="0"/>
              <a:t>Makes informed decision based on the data</a:t>
            </a:r>
          </a:p>
          <a:p>
            <a:pPr lvl="1"/>
            <a:r>
              <a:rPr lang="en-GB" sz="2200" dirty="0"/>
              <a:t>A ’function’ based on statistical techniques</a:t>
            </a:r>
            <a:br>
              <a:rPr lang="en-GB" sz="2200" dirty="0"/>
            </a:br>
            <a:endParaRPr lang="en-GB" sz="2400" i="1" dirty="0"/>
          </a:p>
          <a:p>
            <a:r>
              <a:rPr lang="en-GB" sz="2400" b="1" i="1" dirty="0"/>
              <a:t>Deep Learning:</a:t>
            </a:r>
          </a:p>
          <a:p>
            <a:pPr lvl="1"/>
            <a:r>
              <a:rPr lang="en-GB" sz="2200" i="1" dirty="0"/>
              <a:t>Multi-layered Neural Networks </a:t>
            </a:r>
          </a:p>
          <a:p>
            <a:pPr lvl="1"/>
            <a:r>
              <a:rPr lang="en-GB" sz="2200" i="1" dirty="0"/>
              <a:t>Backpropagation</a:t>
            </a:r>
          </a:p>
          <a:p>
            <a:pPr lvl="1"/>
            <a:r>
              <a:rPr lang="en-GB" sz="2200" i="1" dirty="0"/>
              <a:t>Learns on its own over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D9A67-4847-0349-9956-AF6800BA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648" y="207726"/>
            <a:ext cx="5000449" cy="315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9E194-BE0C-3446-9BFA-38157102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28" y="3499522"/>
            <a:ext cx="419145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4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EDCBE-8C06-5E48-873F-199DC9B0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" t="3351" r="4891" b="2692"/>
          <a:stretch/>
        </p:blipFill>
        <p:spPr>
          <a:xfrm>
            <a:off x="3097443" y="516096"/>
            <a:ext cx="6519269" cy="53673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FA5A78-5AA3-F34D-A6AC-14DDD76864DF}"/>
              </a:ext>
            </a:extLst>
          </p:cNvPr>
          <p:cNvCxnSpPr>
            <a:cxnSpLocks/>
          </p:cNvCxnSpPr>
          <p:nvPr/>
        </p:nvCxnSpPr>
        <p:spPr>
          <a:xfrm>
            <a:off x="4025900" y="685800"/>
            <a:ext cx="0" cy="461010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8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EDCBE-8C06-5E48-873F-199DC9B09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" t="3351" r="4891" b="2692"/>
          <a:stretch/>
        </p:blipFill>
        <p:spPr>
          <a:xfrm>
            <a:off x="3097443" y="516096"/>
            <a:ext cx="6519269" cy="53673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FA5A78-5AA3-F34D-A6AC-14DDD76864DF}"/>
              </a:ext>
            </a:extLst>
          </p:cNvPr>
          <p:cNvCxnSpPr>
            <a:cxnSpLocks/>
          </p:cNvCxnSpPr>
          <p:nvPr/>
        </p:nvCxnSpPr>
        <p:spPr>
          <a:xfrm>
            <a:off x="7912100" y="647700"/>
            <a:ext cx="0" cy="461010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758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{BB63581F-93D3-044A-9AFF-1E8C6F672ECA}tf10001119</Template>
  <TotalTime>353</TotalTime>
  <Words>777</Words>
  <Application>Microsoft Macintosh PowerPoint</Application>
  <PresentationFormat>Widescreen</PresentationFormat>
  <Paragraphs>168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Gallery</vt:lpstr>
      <vt:lpstr>Using Machine Learning and Deep Learning for the Detection of Cyberbullying in Messages.</vt:lpstr>
      <vt:lpstr>Problem Description (High-Level)</vt:lpstr>
      <vt:lpstr>Motivation</vt:lpstr>
      <vt:lpstr>Research Questions</vt:lpstr>
      <vt:lpstr>Research Questions</vt:lpstr>
      <vt:lpstr>What is the difference?</vt:lpstr>
      <vt:lpstr>What is the difference?</vt:lpstr>
      <vt:lpstr>PowerPoint Presentation</vt:lpstr>
      <vt:lpstr>PowerPoint Presentation</vt:lpstr>
      <vt:lpstr>Previous Work</vt:lpstr>
      <vt:lpstr>My Approach</vt:lpstr>
      <vt:lpstr>Planning</vt:lpstr>
      <vt:lpstr>What I have accomplished</vt:lpstr>
      <vt:lpstr>What still needs to be done</vt:lpstr>
      <vt:lpstr>Precision and Recall</vt:lpstr>
      <vt:lpstr>Precision and Recall</vt:lpstr>
      <vt:lpstr>PowerPoint Presentation</vt:lpstr>
      <vt:lpstr>PowerPoint Presentation</vt:lpstr>
      <vt:lpstr>Analysis &amp; Evaluation</vt:lpstr>
      <vt:lpstr>PowerPoint Presentation</vt:lpstr>
      <vt:lpstr>Conclusion</vt:lpstr>
      <vt:lpstr>Thank you</vt:lpstr>
      <vt:lpstr>Bibliography (1/2)</vt:lpstr>
      <vt:lpstr>Bibliography (2/2)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and Deep Learning for the Detection of Cyberbullying in Messages.</dc:title>
  <dc:creator>LEYLAND, JACK A. (Student)</dc:creator>
  <cp:lastModifiedBy>LEYLAND, JACK A. (Student)</cp:lastModifiedBy>
  <cp:revision>36</cp:revision>
  <dcterms:created xsi:type="dcterms:W3CDTF">2019-01-26T13:19:37Z</dcterms:created>
  <dcterms:modified xsi:type="dcterms:W3CDTF">2019-01-31T20:27:24Z</dcterms:modified>
</cp:coreProperties>
</file>